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02" r:id="rId3"/>
    <p:sldId id="1973" r:id="rId4"/>
    <p:sldId id="2334" r:id="rId5"/>
    <p:sldId id="535" r:id="rId6"/>
    <p:sldId id="2335" r:id="rId7"/>
    <p:sldId id="2348" r:id="rId8"/>
    <p:sldId id="2350" r:id="rId9"/>
    <p:sldId id="2340" r:id="rId10"/>
    <p:sldId id="2342" r:id="rId11"/>
    <p:sldId id="2338" r:id="rId12"/>
    <p:sldId id="2347" r:id="rId13"/>
    <p:sldId id="2349" r:id="rId14"/>
    <p:sldId id="2319" r:id="rId1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2" userDrawn="1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762"/>
        <p:guide pos="2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8341" y="2286884"/>
            <a:ext cx="4399280" cy="77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 fontAlgn="auto">
              <a:lnSpc>
                <a:spcPct val="80000"/>
              </a:lnSpc>
            </a:pPr>
            <a:r>
              <a:rPr lang="ru-RU" sz="2800" b="1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Обработка видеофиксации</a:t>
            </a:r>
            <a:endParaRPr lang="ru-RU" sz="2800" b="1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indent="0" algn="l" fontAlgn="auto">
              <a:lnSpc>
                <a:spcPct val="80000"/>
              </a:lnSpc>
            </a:pPr>
            <a:r>
              <a:rPr lang="ru-RU" sz="2800" b="1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транспорта</a:t>
            </a:r>
            <a:endParaRPr lang="ru-RU" sz="2800" b="1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175" y="1315590"/>
            <a:ext cx="2501900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MIET Code</a:t>
            </a:r>
            <a:endParaRPr lang="en-US" altLang="en-US" sz="44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178" y="306629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4257675"/>
            <a:ext cx="1624330" cy="812165"/>
          </a:xfrm>
          <a:prstGeom prst="rect">
            <a:avLst/>
          </a:prstGeom>
        </p:spPr>
      </p:pic>
      <p:pic>
        <p:nvPicPr>
          <p:cNvPr id="9" name="Изображение 8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255" y="4257675"/>
            <a:ext cx="2396490" cy="768985"/>
          </a:xfrm>
          <a:prstGeom prst="rect">
            <a:avLst/>
          </a:prstGeom>
        </p:spPr>
      </p:pic>
      <p:pic>
        <p:nvPicPr>
          <p:cNvPr id="12" name="Изображение 11" descr="Grou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466590"/>
            <a:ext cx="2239010" cy="3943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2729865" y="294005"/>
            <a:ext cx="3753485" cy="56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3600" b="1">
                <a:solidFill>
                  <a:schemeClr val="accent1"/>
                </a:solidFill>
              </a:rPr>
              <a:t>Будущая </a:t>
            </a:r>
            <a:endParaRPr lang="ru-RU" altLang="en-US" sz="3600" b="1">
              <a:solidFill>
                <a:schemeClr val="accent1"/>
              </a:solidFill>
            </a:endParaRPr>
          </a:p>
          <a:p>
            <a:pPr algn="ctr"/>
            <a:r>
              <a:rPr lang="en-US" altLang="en-US" sz="3600" b="1">
                <a:solidFill>
                  <a:schemeClr val="accent1"/>
                </a:solidFill>
              </a:rPr>
              <a:t>Killer-</a:t>
            </a:r>
            <a:r>
              <a:rPr lang="ru-RU" altLang="en-US" sz="3600" b="1">
                <a:solidFill>
                  <a:schemeClr val="accent1"/>
                </a:solidFill>
              </a:rPr>
              <a:t>фича</a:t>
            </a:r>
            <a:r>
              <a:rPr lang="ru-RU" altLang="en-US" sz="3600" b="1"/>
              <a:t>☠☠☠</a:t>
            </a:r>
            <a:r>
              <a:rPr lang="ru-RU" altLang="en-US" sz="2800" b="1"/>
              <a:t>️️</a:t>
            </a:r>
            <a:endParaRPr lang="ru-RU" altLang="en-US" sz="2800" b="1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022475" y="1875155"/>
            <a:ext cx="5168265" cy="1393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ru-RU" altLang="en-US" sz="2800" b="1">
                <a:solidFill>
                  <a:schemeClr val="accent1"/>
                </a:solidFill>
              </a:rPr>
              <a:t>Модель способна детектировать транспорт в разных погодных условиях</a:t>
            </a:r>
            <a:endParaRPr lang="ru-RU" altLang="en-US" sz="2800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Group 1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999490"/>
            <a:ext cx="4565650" cy="3289300"/>
          </a:xfrm>
          <a:prstGeom prst="rect">
            <a:avLst/>
          </a:prstGeom>
        </p:spPr>
      </p:pic>
      <p:pic>
        <p:nvPicPr>
          <p:cNvPr id="100" name="Изображение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909945" y="1602740"/>
            <a:ext cx="1985645" cy="1938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2503805" y="279400"/>
            <a:ext cx="4135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 b="1">
                <a:solidFill>
                  <a:schemeClr val="accent1"/>
                </a:solidFill>
              </a:rPr>
              <a:t>Реализация </a:t>
            </a:r>
            <a:r>
              <a:rPr lang="en-US" altLang="en-US" sz="2400" b="1">
                <a:solidFill>
                  <a:schemeClr val="accent1"/>
                </a:solidFill>
              </a:rPr>
              <a:t>killer</a:t>
            </a:r>
            <a:r>
              <a:rPr lang="ru-RU" altLang="en-US" sz="2400" b="1">
                <a:solidFill>
                  <a:schemeClr val="accent1"/>
                </a:solidFill>
              </a:rPr>
              <a:t>-фичи</a:t>
            </a:r>
            <a:endParaRPr lang="ru-RU" altLang="en-US" sz="24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2477135" y="2156460"/>
            <a:ext cx="41897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 b="1">
                <a:solidFill>
                  <a:schemeClr val="accent1"/>
                </a:solidFill>
              </a:rPr>
              <a:t>Мы подумали</a:t>
            </a:r>
            <a:r>
              <a:rPr lang="en-US" altLang="en-US" sz="3600" b="1">
                <a:solidFill>
                  <a:schemeClr val="accent1"/>
                </a:solidFill>
              </a:rPr>
              <a:t>,</a:t>
            </a:r>
            <a:r>
              <a:rPr lang="ru-RU" altLang="en-US" sz="3600" b="1">
                <a:solidFill>
                  <a:schemeClr val="accent1"/>
                </a:solidFill>
              </a:rPr>
              <a:t> что вы спросите</a:t>
            </a:r>
            <a:endParaRPr lang="ru-RU" altLang="en-US" sz="36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77701" y="2571999"/>
            <a:ext cx="176720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MIET Code</a:t>
            </a:r>
            <a:endParaRPr lang="en-US" altLang="zh-CN" sz="28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535" y="1934080"/>
            <a:ext cx="458724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altLang="en-US" sz="40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Спасибо за внимание</a:t>
            </a:r>
            <a:endParaRPr lang="ru-RU" altLang="en-US" sz="40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Изображение 35" descr="Mask 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3440" y="1499235"/>
            <a:ext cx="1854835" cy="1854835"/>
          </a:xfrm>
          <a:prstGeom prst="rect">
            <a:avLst/>
          </a:prstGeom>
        </p:spPr>
      </p:pic>
      <p:pic>
        <p:nvPicPr>
          <p:cNvPr id="37" name="Изображение 36" descr="M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488440"/>
            <a:ext cx="1854200" cy="1854200"/>
          </a:xfrm>
          <a:prstGeom prst="rect">
            <a:avLst/>
          </a:prstGeom>
        </p:spPr>
      </p:pic>
      <p:pic>
        <p:nvPicPr>
          <p:cNvPr id="41" name="Изображение 40" descr="Ma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1488440"/>
            <a:ext cx="1856740" cy="1856740"/>
          </a:xfrm>
          <a:prstGeom prst="rect">
            <a:avLst/>
          </a:prstGeom>
        </p:spPr>
      </p:pic>
      <p:sp>
        <p:nvSpPr>
          <p:cNvPr id="42" name="Текстовое поле 41"/>
          <p:cNvSpPr txBox="1"/>
          <p:nvPr/>
        </p:nvSpPr>
        <p:spPr>
          <a:xfrm>
            <a:off x="2831465" y="451485"/>
            <a:ext cx="3481705" cy="799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 sz="3600" b="1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Наша команда</a:t>
            </a:r>
            <a:endParaRPr lang="ru-RU" altLang="en-US" sz="3600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924253" y="39476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>
            <a:off x="3155643" y="3943232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Line 21"/>
          <p:cNvSpPr>
            <a:spLocks noChangeShapeType="1"/>
          </p:cNvSpPr>
          <p:nvPr/>
        </p:nvSpPr>
        <p:spPr bwMode="auto">
          <a:xfrm>
            <a:off x="5364808" y="39476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Текстовое поле 45"/>
          <p:cNvSpPr txBox="1"/>
          <p:nvPr/>
        </p:nvSpPr>
        <p:spPr>
          <a:xfrm>
            <a:off x="400050" y="3593465"/>
            <a:ext cx="15468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>
                <a:solidFill>
                  <a:schemeClr val="accent1"/>
                </a:solidFill>
              </a:rPr>
              <a:t>Никита Шкилевич</a:t>
            </a:r>
            <a:endParaRPr lang="ru-RU" altLang="en-US" b="1">
              <a:solidFill>
                <a:schemeClr val="accent1"/>
              </a:solidFill>
            </a:endParaRPr>
          </a:p>
        </p:txBody>
      </p:sp>
      <p:sp>
        <p:nvSpPr>
          <p:cNvPr id="48" name="Текстовое поле 47"/>
          <p:cNvSpPr txBox="1"/>
          <p:nvPr/>
        </p:nvSpPr>
        <p:spPr>
          <a:xfrm>
            <a:off x="2389505" y="3620135"/>
            <a:ext cx="192087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b="1">
                <a:solidFill>
                  <a:schemeClr val="accent1"/>
                </a:solidFill>
                <a:sym typeface="+mn-ea"/>
              </a:rPr>
              <a:t>Владислав Титов</a:t>
            </a:r>
            <a:endParaRPr lang="ru-RU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49" name="Текстовое поле 48"/>
          <p:cNvSpPr txBox="1"/>
          <p:nvPr/>
        </p:nvSpPr>
        <p:spPr>
          <a:xfrm>
            <a:off x="4597400" y="3602355"/>
            <a:ext cx="192087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b="1">
                <a:solidFill>
                  <a:schemeClr val="accent1"/>
                </a:solidFill>
                <a:sym typeface="+mn-ea"/>
              </a:rPr>
              <a:t>Павел Лебедев</a:t>
            </a:r>
            <a:endParaRPr lang="ru-RU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0" name="Текстовое поле 49"/>
          <p:cNvSpPr txBox="1"/>
          <p:nvPr/>
        </p:nvSpPr>
        <p:spPr>
          <a:xfrm>
            <a:off x="-149860" y="4003040"/>
            <a:ext cx="2646680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en-US">
                <a:solidFill>
                  <a:schemeClr val="tx2"/>
                </a:solidFill>
              </a:rPr>
              <a:t>Капитан</a:t>
            </a:r>
            <a:r>
              <a:rPr lang="en-US" altLang="en-US">
                <a:solidFill>
                  <a:schemeClr val="tx2"/>
                </a:solidFill>
              </a:rPr>
              <a:t>, </a:t>
            </a:r>
            <a:endParaRPr lang="en-US" altLang="en-US">
              <a:solidFill>
                <a:schemeClr val="tx2"/>
              </a:solidFill>
            </a:endParaRPr>
          </a:p>
          <a:p>
            <a:pPr algn="ctr"/>
            <a:r>
              <a:rPr lang="ru-RU" altLang="en-US">
                <a:solidFill>
                  <a:schemeClr val="tx2"/>
                </a:solidFill>
              </a:rPr>
              <a:t>подготовка датасета</a:t>
            </a:r>
            <a:r>
              <a:rPr lang="en-US" altLang="en-US">
                <a:solidFill>
                  <a:schemeClr val="tx2"/>
                </a:solidFill>
              </a:rPr>
              <a:t>,</a:t>
            </a:r>
            <a:endParaRPr lang="en-US" altLang="en-US">
              <a:solidFill>
                <a:schemeClr val="tx2"/>
              </a:solidFill>
            </a:endParaRPr>
          </a:p>
          <a:p>
            <a:pPr algn="ctr"/>
            <a:r>
              <a:rPr lang="ru-RU" altLang="en-US">
                <a:solidFill>
                  <a:schemeClr val="tx2"/>
                </a:solidFill>
              </a:rPr>
              <a:t>презентация</a:t>
            </a:r>
            <a:endParaRPr lang="ru-RU" altLang="en-US">
              <a:solidFill>
                <a:schemeClr val="tx2"/>
              </a:solidFill>
            </a:endParaRPr>
          </a:p>
        </p:txBody>
      </p:sp>
      <p:sp>
        <p:nvSpPr>
          <p:cNvPr id="51" name="Текстовое поле 50"/>
          <p:cNvSpPr txBox="1"/>
          <p:nvPr/>
        </p:nvSpPr>
        <p:spPr>
          <a:xfrm>
            <a:off x="2261870" y="4003040"/>
            <a:ext cx="2174240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tx2"/>
                </a:solidFill>
              </a:rPr>
              <a:t> </a:t>
            </a:r>
            <a:r>
              <a:rPr lang="ru-RU" altLang="en-US">
                <a:solidFill>
                  <a:schemeClr val="tx2"/>
                </a:solidFill>
              </a:rPr>
              <a:t>П</a:t>
            </a:r>
            <a:r>
              <a:rPr lang="ru-RU">
                <a:solidFill>
                  <a:schemeClr val="tx2"/>
                </a:solidFill>
              </a:rPr>
              <a:t>одготовка датасета</a:t>
            </a:r>
            <a:r>
              <a:rPr lang="en-US" altLang="en-US">
                <a:solidFill>
                  <a:schemeClr val="tx2"/>
                </a:solidFill>
              </a:rPr>
              <a:t>,</a:t>
            </a:r>
            <a:r>
              <a:rPr lang="ru-RU" altLang="en-US">
                <a:solidFill>
                  <a:schemeClr val="tx2"/>
                </a:solidFill>
              </a:rPr>
              <a:t> р</a:t>
            </a:r>
            <a:r>
              <a:rPr lang="ru-RU">
                <a:solidFill>
                  <a:schemeClr val="tx2"/>
                </a:solidFill>
                <a:sym typeface="+mn-ea"/>
              </a:rPr>
              <a:t>азметка данных</a:t>
            </a:r>
            <a:r>
              <a:rPr lang="en-US">
                <a:solidFill>
                  <a:schemeClr val="tx2"/>
                </a:solidFill>
                <a:sym typeface="+mn-ea"/>
              </a:rPr>
              <a:t>,</a:t>
            </a:r>
            <a:endParaRPr lang="en-US" altLang="en-US">
              <a:solidFill>
                <a:schemeClr val="tx2"/>
              </a:solidFill>
            </a:endParaRPr>
          </a:p>
          <a:p>
            <a:pPr algn="ctr"/>
            <a:r>
              <a:rPr lang="ru-RU" altLang="en-US">
                <a:solidFill>
                  <a:schemeClr val="tx2"/>
                </a:solidFill>
              </a:rPr>
              <a:t>презентация</a:t>
            </a:r>
            <a:endParaRPr lang="ru-RU" altLang="en-US">
              <a:solidFill>
                <a:schemeClr val="tx2"/>
              </a:solidFill>
            </a:endParaRPr>
          </a:p>
        </p:txBody>
      </p:sp>
      <p:sp>
        <p:nvSpPr>
          <p:cNvPr id="52" name="Текстовое поле 51"/>
          <p:cNvSpPr txBox="1"/>
          <p:nvPr/>
        </p:nvSpPr>
        <p:spPr>
          <a:xfrm>
            <a:off x="4469765" y="4007485"/>
            <a:ext cx="2174240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>
                <a:solidFill>
                  <a:schemeClr val="tx2"/>
                </a:solidFill>
              </a:rPr>
              <a:t>Подготовка датасета</a:t>
            </a:r>
            <a:r>
              <a:rPr lang="en-US" altLang="ru-RU">
                <a:solidFill>
                  <a:schemeClr val="tx2"/>
                </a:solidFill>
              </a:rPr>
              <a:t>,</a:t>
            </a:r>
            <a:r>
              <a:rPr lang="ru-RU" altLang="en-US">
                <a:solidFill>
                  <a:schemeClr val="tx2"/>
                </a:solidFill>
              </a:rPr>
              <a:t> разметка данных</a:t>
            </a:r>
            <a:r>
              <a:rPr lang="en-US" altLang="en-US">
                <a:solidFill>
                  <a:schemeClr val="tx2"/>
                </a:solidFill>
              </a:rPr>
              <a:t>,</a:t>
            </a:r>
            <a:endParaRPr lang="en-US" altLang="en-US">
              <a:solidFill>
                <a:schemeClr val="tx2"/>
              </a:solidFill>
            </a:endParaRPr>
          </a:p>
          <a:p>
            <a:pPr algn="ctr"/>
            <a:r>
              <a:rPr lang="ru-RU" altLang="en-US">
                <a:solidFill>
                  <a:schemeClr val="tx2"/>
                </a:solidFill>
              </a:rPr>
              <a:t>обучение модели</a:t>
            </a:r>
            <a:endParaRPr lang="ru-RU" altLang="en-US">
              <a:solidFill>
                <a:schemeClr val="tx2"/>
              </a:solidFill>
            </a:endParaRPr>
          </a:p>
        </p:txBody>
      </p:sp>
      <p:sp>
        <p:nvSpPr>
          <p:cNvPr id="2" name="Line 21"/>
          <p:cNvSpPr>
            <a:spLocks noChangeShapeType="1"/>
          </p:cNvSpPr>
          <p:nvPr/>
        </p:nvSpPr>
        <p:spPr bwMode="auto">
          <a:xfrm>
            <a:off x="7638743" y="39476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871335" y="3602355"/>
            <a:ext cx="192087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b="1">
                <a:solidFill>
                  <a:schemeClr val="accent1"/>
                </a:solidFill>
                <a:sym typeface="+mn-ea"/>
              </a:rPr>
              <a:t>Рамиль Габдрахманов</a:t>
            </a:r>
            <a:endParaRPr lang="ru-RU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743700" y="3994150"/>
            <a:ext cx="2174240" cy="620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ru-RU">
                <a:solidFill>
                  <a:schemeClr val="tx2"/>
                </a:solidFill>
              </a:rPr>
              <a:t>Team Lead, </a:t>
            </a:r>
            <a:r>
              <a:rPr lang="ru-RU" altLang="ru-RU">
                <a:solidFill>
                  <a:schemeClr val="tx2"/>
                </a:solidFill>
              </a:rPr>
              <a:t>подготовка датасета</a:t>
            </a:r>
            <a:r>
              <a:rPr lang="en-US" altLang="ru-RU">
                <a:solidFill>
                  <a:schemeClr val="tx2"/>
                </a:solidFill>
              </a:rPr>
              <a:t>,</a:t>
            </a:r>
            <a:r>
              <a:rPr lang="ru-RU" altLang="en-US">
                <a:solidFill>
                  <a:schemeClr val="tx2"/>
                </a:solidFill>
              </a:rPr>
              <a:t> </a:t>
            </a:r>
            <a:r>
              <a:rPr lang="ru-RU" altLang="ru-RU">
                <a:solidFill>
                  <a:schemeClr val="tx2"/>
                </a:solidFill>
              </a:rPr>
              <a:t>обучение модели</a:t>
            </a:r>
            <a:endParaRPr lang="en-US" altLang="ru-RU">
              <a:solidFill>
                <a:schemeClr val="tx2"/>
              </a:solidFill>
            </a:endParaRPr>
          </a:p>
        </p:txBody>
      </p:sp>
      <p:pic>
        <p:nvPicPr>
          <p:cNvPr id="5" name="Изображение 4" descr="photo_2023-11-25_08-50-21"/>
          <p:cNvPicPr>
            <a:picLocks noChangeAspect="1"/>
          </p:cNvPicPr>
          <p:nvPr/>
        </p:nvPicPr>
        <p:blipFill>
          <a:blip r:embed="rId4"/>
          <a:srcRect l="26182" t="12356" r="19576" b="9206"/>
          <a:stretch>
            <a:fillRect/>
          </a:stretch>
        </p:blipFill>
        <p:spPr>
          <a:xfrm>
            <a:off x="6871335" y="1491615"/>
            <a:ext cx="1917065" cy="185039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ая рамка рисунка 4" descr="600px-Object_detection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302885" y="1482725"/>
            <a:ext cx="3326130" cy="2028190"/>
          </a:xfrm>
          <a:prstGeom prst="roundRect">
            <a:avLst/>
          </a:prstGeom>
        </p:spPr>
      </p:pic>
      <p:pic>
        <p:nvPicPr>
          <p:cNvPr id="4" name="Замещающая рамка рисунка 3" descr="iStock-1126419555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737235" y="1483360"/>
            <a:ext cx="3039745" cy="2027555"/>
          </a:xfrm>
          <a:prstGeom prst="round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063750" y="482600"/>
            <a:ext cx="502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600" b="1">
                <a:solidFill>
                  <a:schemeClr val="accent1"/>
                </a:solidFill>
              </a:rPr>
              <a:t>Что мы нашли в кейсе</a:t>
            </a:r>
            <a:r>
              <a:rPr lang="en-US" altLang="en-US" sz="3600" b="1">
                <a:solidFill>
                  <a:schemeClr val="accent1"/>
                </a:solidFill>
              </a:rPr>
              <a:t>?</a:t>
            </a:r>
            <a:endParaRPr lang="en-US" altLang="en-US" sz="3600" b="1">
              <a:solidFill>
                <a:schemeClr val="accent1"/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37235" y="3866515"/>
            <a:ext cx="3039745" cy="1132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ru-RU" altLang="en-US">
                <a:solidFill>
                  <a:schemeClr val="tx2"/>
                </a:solidFill>
              </a:rPr>
              <a:t>Во многих городах стоит проблема выбросов в атмосферу, что может привести к непопровимым последствиям</a:t>
            </a:r>
            <a:endParaRPr lang="ru-RU" altLang="en-US">
              <a:solidFill>
                <a:schemeClr val="tx2"/>
              </a:solidFill>
            </a:endParaRPr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2063443" y="386639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>
            <a:off x="6701483" y="3865762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302885" y="3873500"/>
            <a:ext cx="3183255" cy="112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>
                <a:solidFill>
                  <a:schemeClr val="tx2"/>
                </a:solidFill>
              </a:rPr>
              <a:t>Для предотвращения этого, необходимо контролировать и ограничивать вредное воздействие на окружающую среду, что возможно при детектировании и анализе трафика</a:t>
            </a:r>
            <a:endParaRPr lang="ru-RU" altLang="en-US">
              <a:solidFill>
                <a:schemeClr val="tx2"/>
              </a:solidFill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565910" y="3486785"/>
            <a:ext cx="1382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 b="1">
                <a:solidFill>
                  <a:schemeClr val="accent1"/>
                </a:solidFill>
              </a:rPr>
              <a:t>Проблема</a:t>
            </a:r>
            <a:endParaRPr lang="ru-RU" altLang="en-US" sz="2000" b="1">
              <a:solidFill>
                <a:schemeClr val="accent1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6168390" y="3486785"/>
            <a:ext cx="1450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 b="1">
                <a:solidFill>
                  <a:schemeClr val="accent1"/>
                </a:solidFill>
              </a:rPr>
              <a:t>Решение</a:t>
            </a:r>
            <a:endParaRPr lang="ru-RU" altLang="en-US" sz="20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976607" y="2091085"/>
            <a:ext cx="28225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en-US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Технологический</a:t>
            </a:r>
            <a:endParaRPr lang="ru-RU" altLang="en-US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en-US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стек</a:t>
            </a:r>
            <a:endParaRPr lang="ru-RU" altLang="en-US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2421" y="2599818"/>
            <a:ext cx="2540096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196829" y="3094355"/>
            <a:ext cx="3808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153035"/>
            <a:ext cx="2272030" cy="11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 2" descr="grounding_dino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70" y="0"/>
            <a:ext cx="1441450" cy="1441450"/>
          </a:xfrm>
          <a:prstGeom prst="rect">
            <a:avLst/>
          </a:prstGeom>
        </p:spPr>
      </p:pic>
      <p:pic>
        <p:nvPicPr>
          <p:cNvPr id="4" name="Изображение 3" descr="Без имен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45" y="153035"/>
            <a:ext cx="1191260" cy="1191260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4"/>
          <a:stretch>
            <a:fillRect/>
          </a:stretch>
        </p:blipFill>
        <p:spPr>
          <a:xfrm>
            <a:off x="4642485" y="1694815"/>
            <a:ext cx="1906905" cy="101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Изображение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5979795" y="3058160"/>
            <a:ext cx="1614805" cy="1653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0" y="1289050"/>
            <a:ext cx="2467610" cy="18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1906905" y="295275"/>
            <a:ext cx="5330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chemeClr val="accent1"/>
                </a:solidFill>
              </a:rPr>
              <a:t>Пайплайн нашего решения</a:t>
            </a:r>
            <a:endParaRPr lang="ru-RU" altLang="en-US" sz="3200" b="1">
              <a:solidFill>
                <a:schemeClr val="accent1"/>
              </a:solidFill>
            </a:endParaRPr>
          </a:p>
        </p:txBody>
      </p:sp>
      <p:pic>
        <p:nvPicPr>
          <p:cNvPr id="6" name="Изображение 5" descr="Fram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785" y="1035685"/>
            <a:ext cx="5073650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1906905" y="295275"/>
            <a:ext cx="5330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chemeClr val="accent1"/>
                </a:solidFill>
              </a:rPr>
              <a:t>Детектирование</a:t>
            </a:r>
            <a:endParaRPr lang="ru-RU" altLang="en-US" sz="3200" b="1">
              <a:solidFill>
                <a:schemeClr val="accent1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960" y="1247775"/>
            <a:ext cx="3495675" cy="3380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800" y="-476250"/>
            <a:ext cx="97536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962025"/>
            <a:ext cx="8896350" cy="321945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114040" y="440055"/>
            <a:ext cx="2915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 b="1">
                <a:solidFill>
                  <a:schemeClr val="accent1"/>
                </a:solidFill>
              </a:rPr>
              <a:t>Что дальше</a:t>
            </a:r>
            <a:r>
              <a:rPr lang="en-US" altLang="en-US" sz="2800" b="1">
                <a:solidFill>
                  <a:schemeClr val="accent1"/>
                </a:solidFill>
              </a:rPr>
              <a:t>?</a:t>
            </a:r>
            <a:endParaRPr lang="en-US" altLang="en-US" sz="2800" b="1">
              <a:solidFill>
                <a:schemeClr val="accent1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62025"/>
            <a:ext cx="873442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" name="Изображение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5109210" y="1718310"/>
            <a:ext cx="2095500" cy="170561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06" name="Изображение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4895" y="1703705"/>
            <a:ext cx="3063875" cy="170497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3051810" y="232410"/>
            <a:ext cx="3041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 b="1">
                <a:solidFill>
                  <a:schemeClr val="accent1"/>
                </a:solidFill>
              </a:rPr>
              <a:t>Экономическая целесообразность</a:t>
            </a:r>
            <a:endParaRPr lang="ru-RU" altLang="en-US" sz="2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WPS Presentation</Application>
  <PresentationFormat>全屏显示(16:9)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Segoe Print</vt:lpstr>
      <vt:lpstr>MS PGothic</vt:lpstr>
      <vt:lpstr>Microsoft YaHei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Lexie</cp:lastModifiedBy>
  <cp:revision>100</cp:revision>
  <dcterms:created xsi:type="dcterms:W3CDTF">2017-05-02T06:39:00Z</dcterms:created>
  <dcterms:modified xsi:type="dcterms:W3CDTF">2023-11-25T07:11:50Z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1049-12.2.0.13306</vt:lpwstr>
  </property>
  <property fmtid="{D5CDD505-2E9C-101B-9397-08002B2CF9AE}" pid="3" name="ICV">
    <vt:lpwstr>B0A969C2B00B4279A443AD4750AC85CD_13</vt:lpwstr>
  </property>
</Properties>
</file>